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58" r:id="rId4"/>
    <p:sldId id="263" r:id="rId5"/>
    <p:sldId id="262" r:id="rId6"/>
    <p:sldId id="265" r:id="rId7"/>
    <p:sldId id="264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4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01/06/2018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01/06/2018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Paris 2018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1525" y="4368800"/>
            <a:ext cx="3800475" cy="14430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Miguel Viedma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</a:rPr>
              <a:t>Group Legal VP / Digital and Business Innovation 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Capgemini</a:t>
            </a:r>
            <a:endParaRPr lang="fr-FR" sz="2000" b="1" dirty="0">
              <a:solidFill>
                <a:srgbClr val="00B0F0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34937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4  important  areas  to watch out: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Liability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Data protection and Privacy 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Cybersecurity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IP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Contractual approach not too different to other IT/Technology projects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Gulim" panose="020B0600000101010101" pitchFamily="34" charset="-127"/>
                <a:ea typeface="Gulim" panose="020B0600000101010101" pitchFamily="34" charset="-127"/>
              </a:rPr>
              <a:t>Risk Analysis/Due diligence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Applicable Laws, contractual structure (self executing, contracting entity), our position in the "chain“ and within the ecosystem, potential heads of loss , potential claimants (interaction with end users) regulatory aspects, data protection , insurance, etc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Gulim" panose="020B0600000101010101" pitchFamily="34" charset="-127"/>
                <a:ea typeface="Gulim" panose="020B0600000101010101" pitchFamily="34" charset="-127"/>
              </a:rPr>
              <a:t>Contractual Protection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Limitations and exclusions of liability, Force Majeure, Data Protection, flow down of T&amp;C (3rd party elements /rights), warranties ("As is“, reasonable endeavors,, “end result”?),  acceptance process, etc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latin typeface="Gulim" panose="020B0600000101010101" pitchFamily="34" charset="-127"/>
                <a:ea typeface="Gulim" panose="020B0600000101010101" pitchFamily="34" charset="-127"/>
              </a:rPr>
              <a:t>Mitigation Plan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Legal to be part of the solution design phase, Governance and internal control mechanism, control of product design and end use, tracking of regulatory evolution.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457200" lvl="1" indent="0">
              <a:buNone/>
            </a:pP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Contractual Approach (II)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2958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8D7ADC-F6D4-444C-8FDA-AB949999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6921F-1EA6-463B-AF2F-6C55DBA2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5A44C-109D-4185-873A-D6098993E4D7}"/>
              </a:ext>
            </a:extLst>
          </p:cNvPr>
          <p:cNvSpPr txBox="1"/>
          <p:nvPr/>
        </p:nvSpPr>
        <p:spPr>
          <a:xfrm>
            <a:off x="4648199" y="3059668"/>
            <a:ext cx="278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MANY THANKS </a:t>
            </a:r>
          </a:p>
        </p:txBody>
      </p:sp>
    </p:spTree>
    <p:extLst>
      <p:ext uri="{BB962C8B-B14F-4D97-AF65-F5344CB8AC3E}">
        <p14:creationId xmlns:p14="http://schemas.microsoft.com/office/powerpoint/2010/main" val="108832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The 4</a:t>
            </a:r>
            <a:r>
              <a:rPr lang="en-US" sz="2000" baseline="30000" dirty="0">
                <a:latin typeface="Gulim" panose="020B0600000101010101" pitchFamily="34" charset="-127"/>
                <a:ea typeface="Gulim" panose="020B0600000101010101" pitchFamily="34" charset="-127"/>
              </a:rPr>
              <a:t>th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 Industrial Revolution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Artificial Intelligence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Internet of Things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Contractual Approach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Legal Challenges of AI and IoT- Index</a:t>
            </a:r>
          </a:p>
        </p:txBody>
      </p:sp>
    </p:spTree>
    <p:extLst>
      <p:ext uri="{BB962C8B-B14F-4D97-AF65-F5344CB8AC3E}">
        <p14:creationId xmlns:p14="http://schemas.microsoft.com/office/powerpoint/2010/main" val="407762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The 4th Industrial Revolution (I)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742175-2806-44DB-BA29-A34C6928AE59}"/>
              </a:ext>
            </a:extLst>
          </p:cNvPr>
          <p:cNvSpPr txBox="1"/>
          <p:nvPr/>
        </p:nvSpPr>
        <p:spPr>
          <a:xfrm>
            <a:off x="10381468" y="6356350"/>
            <a:ext cx="735621" cy="30777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LOGO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F8CCF6-E480-41E9-9632-9C96465C2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27" y="1635937"/>
            <a:ext cx="5801784" cy="43513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C02E16-6142-4E5F-8934-98C054EE4180}"/>
              </a:ext>
            </a:extLst>
          </p:cNvPr>
          <p:cNvSpPr txBox="1"/>
          <p:nvPr/>
        </p:nvSpPr>
        <p:spPr>
          <a:xfrm>
            <a:off x="359764" y="1606305"/>
            <a:ext cx="45120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</a:t>
            </a:r>
            <a:r>
              <a:rPr lang="en-GB" i="1" dirty="0"/>
              <a:t>We stand on the brink of a technological revolution that will fundamentally alter the way we live, work, and relate to one another</a:t>
            </a:r>
            <a:r>
              <a:rPr lang="en-GB" dirty="0"/>
              <a:t>”</a:t>
            </a:r>
          </a:p>
          <a:p>
            <a:endParaRPr lang="en-GB" dirty="0"/>
          </a:p>
          <a:p>
            <a:r>
              <a:rPr lang="en-GB" sz="1400" dirty="0"/>
              <a:t>Klaus Schwab</a:t>
            </a:r>
            <a:endParaRPr lang="es-ES" sz="1400" dirty="0"/>
          </a:p>
          <a:p>
            <a:r>
              <a:rPr lang="en-GB" sz="1400" dirty="0"/>
              <a:t>Founder and Executive Chairman, World Economic Forum</a:t>
            </a:r>
            <a:endParaRPr lang="es-ES" sz="1400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2" name="Graphic 11" descr="Factory">
            <a:extLst>
              <a:ext uri="{FF2B5EF4-FFF2-40B4-BE49-F238E27FC236}">
                <a16:creationId xmlns:a16="http://schemas.microsoft.com/office/drawing/2014/main" id="{6BDB29E3-E72B-412E-A202-F6323BABE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124" y="3522689"/>
            <a:ext cx="577834" cy="577834"/>
          </a:xfrm>
          <a:prstGeom prst="rect">
            <a:avLst/>
          </a:prstGeom>
        </p:spPr>
      </p:pic>
      <p:pic>
        <p:nvPicPr>
          <p:cNvPr id="14" name="Graphic 13" descr="Wi-Fi">
            <a:extLst>
              <a:ext uri="{FF2B5EF4-FFF2-40B4-BE49-F238E27FC236}">
                <a16:creationId xmlns:a16="http://schemas.microsoft.com/office/drawing/2014/main" id="{B9149C45-7349-4B07-B0EC-4371B66B6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758" y="5603838"/>
            <a:ext cx="478753" cy="478753"/>
          </a:xfrm>
          <a:prstGeom prst="rect">
            <a:avLst/>
          </a:prstGeom>
        </p:spPr>
      </p:pic>
      <p:pic>
        <p:nvPicPr>
          <p:cNvPr id="16" name="Graphic 15" descr="Laptop">
            <a:extLst>
              <a:ext uri="{FF2B5EF4-FFF2-40B4-BE49-F238E27FC236}">
                <a16:creationId xmlns:a16="http://schemas.microsoft.com/office/drawing/2014/main" id="{15C423E1-460B-4595-A287-2A9C13B1D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8940" y="4976365"/>
            <a:ext cx="601971" cy="601971"/>
          </a:xfrm>
          <a:prstGeom prst="rect">
            <a:avLst/>
          </a:prstGeom>
        </p:spPr>
      </p:pic>
      <p:pic>
        <p:nvPicPr>
          <p:cNvPr id="18" name="Graphic 17" descr="Smart Phone">
            <a:extLst>
              <a:ext uri="{FF2B5EF4-FFF2-40B4-BE49-F238E27FC236}">
                <a16:creationId xmlns:a16="http://schemas.microsoft.com/office/drawing/2014/main" id="{804B5804-8C3E-489C-AE21-EB4C573385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2208" y="5790567"/>
            <a:ext cx="478753" cy="478753"/>
          </a:xfrm>
          <a:prstGeom prst="rect">
            <a:avLst/>
          </a:prstGeom>
        </p:spPr>
      </p:pic>
      <p:pic>
        <p:nvPicPr>
          <p:cNvPr id="20" name="Graphic 19" descr="Lightbulb">
            <a:extLst>
              <a:ext uri="{FF2B5EF4-FFF2-40B4-BE49-F238E27FC236}">
                <a16:creationId xmlns:a16="http://schemas.microsoft.com/office/drawing/2014/main" id="{1E6E3DE0-241D-41DC-977E-581DCBD6E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1106" y="4251372"/>
            <a:ext cx="601970" cy="60197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33286D7-71E8-4F96-A049-FAF62DF6B475}"/>
              </a:ext>
            </a:extLst>
          </p:cNvPr>
          <p:cNvSpPr/>
          <p:nvPr/>
        </p:nvSpPr>
        <p:spPr>
          <a:xfrm>
            <a:off x="1663258" y="3626940"/>
            <a:ext cx="1706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 Steam Power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01AEFB-4BEE-4E60-B1FD-6998DB086D62}"/>
              </a:ext>
            </a:extLst>
          </p:cNvPr>
          <p:cNvSpPr/>
          <p:nvPr/>
        </p:nvSpPr>
        <p:spPr>
          <a:xfrm>
            <a:off x="1716739" y="4337711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Electricity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8FF047-054D-450B-A0EE-1A04C85A27D3}"/>
              </a:ext>
            </a:extLst>
          </p:cNvPr>
          <p:cNvSpPr/>
          <p:nvPr/>
        </p:nvSpPr>
        <p:spPr>
          <a:xfrm>
            <a:off x="1677473" y="5084781"/>
            <a:ext cx="2408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Information Technology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E4E8DC-86CB-47DA-B039-52F0F419D43F}"/>
              </a:ext>
            </a:extLst>
          </p:cNvPr>
          <p:cNvSpPr/>
          <p:nvPr/>
        </p:nvSpPr>
        <p:spPr>
          <a:xfrm>
            <a:off x="2042756" y="5751359"/>
            <a:ext cx="2228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Cyber physical system</a:t>
            </a:r>
          </a:p>
        </p:txBody>
      </p:sp>
      <p:pic>
        <p:nvPicPr>
          <p:cNvPr id="29" name="Graphic 28" descr="Head with Gears">
            <a:extLst>
              <a:ext uri="{FF2B5EF4-FFF2-40B4-BE49-F238E27FC236}">
                <a16:creationId xmlns:a16="http://schemas.microsoft.com/office/drawing/2014/main" id="{1A8AAFB9-542A-4ABF-90A3-F2233A2551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2611" y="5772853"/>
            <a:ext cx="545397" cy="54539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B95E8BF-93C0-4E70-9AC7-33D002B553E9}"/>
              </a:ext>
            </a:extLst>
          </p:cNvPr>
          <p:cNvSpPr/>
          <p:nvPr/>
        </p:nvSpPr>
        <p:spPr>
          <a:xfrm>
            <a:off x="5731532" y="3008414"/>
            <a:ext cx="1999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Connected vehicles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AB4FF7-A5A0-43EB-BFE6-D4D6EC01923D}"/>
              </a:ext>
            </a:extLst>
          </p:cNvPr>
          <p:cNvSpPr/>
          <p:nvPr/>
        </p:nvSpPr>
        <p:spPr>
          <a:xfrm>
            <a:off x="5731532" y="3853935"/>
            <a:ext cx="12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3D printing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209779-4550-4776-94BE-A505D7B4B52D}"/>
              </a:ext>
            </a:extLst>
          </p:cNvPr>
          <p:cNvSpPr/>
          <p:nvPr/>
        </p:nvSpPr>
        <p:spPr>
          <a:xfrm>
            <a:off x="9465159" y="3680831"/>
            <a:ext cx="1832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Wearable devices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6A74CC-EB81-425F-8D92-9AA67144019F}"/>
              </a:ext>
            </a:extLst>
          </p:cNvPr>
          <p:cNvSpPr/>
          <p:nvPr/>
        </p:nvSpPr>
        <p:spPr>
          <a:xfrm>
            <a:off x="9456086" y="2696166"/>
            <a:ext cx="1850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Internet of Things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FD2150-A03E-44EF-8E88-EAB64013A2F8}"/>
              </a:ext>
            </a:extLst>
          </p:cNvPr>
          <p:cNvSpPr/>
          <p:nvPr/>
        </p:nvSpPr>
        <p:spPr>
          <a:xfrm>
            <a:off x="5953417" y="2121761"/>
            <a:ext cx="2101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Artificial Intelligence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DBAD40-7A28-4F3D-B938-29DB623C53F8}"/>
              </a:ext>
            </a:extLst>
          </p:cNvPr>
          <p:cNvSpPr/>
          <p:nvPr/>
        </p:nvSpPr>
        <p:spPr>
          <a:xfrm>
            <a:off x="7270351" y="2675313"/>
            <a:ext cx="215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Algorithmic collusion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43B91F-C6B8-4299-AF35-46E7B1EEC425}"/>
              </a:ext>
            </a:extLst>
          </p:cNvPr>
          <p:cNvSpPr/>
          <p:nvPr/>
        </p:nvSpPr>
        <p:spPr>
          <a:xfrm>
            <a:off x="7211392" y="4229066"/>
            <a:ext cx="1966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Augmented Reality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4EF6A1-D8C3-44CA-A9DD-B8064ACEF8C1}"/>
              </a:ext>
            </a:extLst>
          </p:cNvPr>
          <p:cNvSpPr/>
          <p:nvPr/>
        </p:nvSpPr>
        <p:spPr>
          <a:xfrm>
            <a:off x="6236011" y="4641349"/>
            <a:ext cx="960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Big Data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E1BD8C-5F49-4808-B566-448042F55BBC}"/>
              </a:ext>
            </a:extLst>
          </p:cNvPr>
          <p:cNvSpPr/>
          <p:nvPr/>
        </p:nvSpPr>
        <p:spPr>
          <a:xfrm>
            <a:off x="8574730" y="5034828"/>
            <a:ext cx="2162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Quantum Computing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6DAA57-CF84-4783-A959-8D16D0A95E47}"/>
              </a:ext>
            </a:extLst>
          </p:cNvPr>
          <p:cNvSpPr/>
          <p:nvPr/>
        </p:nvSpPr>
        <p:spPr>
          <a:xfrm>
            <a:off x="9632195" y="4415833"/>
            <a:ext cx="1185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Blockchain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A7FC35-4674-407B-89A6-2AB7EECFD16D}"/>
              </a:ext>
            </a:extLst>
          </p:cNvPr>
          <p:cNvSpPr/>
          <p:nvPr/>
        </p:nvSpPr>
        <p:spPr>
          <a:xfrm>
            <a:off x="6105441" y="5444418"/>
            <a:ext cx="224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ubiquitous computing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FCE646-3AC5-4B74-B756-F9220AFDA1D0}"/>
              </a:ext>
            </a:extLst>
          </p:cNvPr>
          <p:cNvSpPr/>
          <p:nvPr/>
        </p:nvSpPr>
        <p:spPr>
          <a:xfrm>
            <a:off x="8823685" y="3233488"/>
            <a:ext cx="107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Robotics</a:t>
            </a:r>
            <a:r>
              <a:rPr lang="es-ES" dirty="0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337A49-0BDE-4617-BE47-F77A6CF44E4F}"/>
              </a:ext>
            </a:extLst>
          </p:cNvPr>
          <p:cNvSpPr/>
          <p:nvPr/>
        </p:nvSpPr>
        <p:spPr>
          <a:xfrm>
            <a:off x="9177956" y="2105668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Machine Learning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0B1ECD2-7C4A-4B61-938C-3B18FA909F9C}"/>
              </a:ext>
            </a:extLst>
          </p:cNvPr>
          <p:cNvSpPr/>
          <p:nvPr/>
        </p:nvSpPr>
        <p:spPr>
          <a:xfrm>
            <a:off x="6705878" y="5034828"/>
            <a:ext cx="1687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Smart Contracts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756190-730C-49C1-8113-E32D1DC8A859}"/>
              </a:ext>
            </a:extLst>
          </p:cNvPr>
          <p:cNvSpPr/>
          <p:nvPr/>
        </p:nvSpPr>
        <p:spPr>
          <a:xfrm>
            <a:off x="8649248" y="388204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5G</a:t>
            </a:r>
          </a:p>
        </p:txBody>
      </p:sp>
    </p:spTree>
    <p:extLst>
      <p:ext uri="{BB962C8B-B14F-4D97-AF65-F5344CB8AC3E}">
        <p14:creationId xmlns:p14="http://schemas.microsoft.com/office/powerpoint/2010/main" val="344819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Global Spending in IoT is expected to reach $1.3 Trillion by 2020 (IDC)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IoT Security Spending will reach $ 2.4 Billion by 2020 (Gartner)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4 Billion connected people by 2020 (IDC)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Over 26 Billion connected devices by 2020 (IDC) 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50 Trillion GBs data generated last year 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70% of consumers now use channels like online, mobile and social media in their shopping journey (Capgemini Consulting)</a:t>
            </a:r>
          </a:p>
          <a:p>
            <a:r>
              <a:rPr lang="en-GB" sz="2000" dirty="0">
                <a:latin typeface="Gulim" panose="020B0600000101010101" pitchFamily="34" charset="-127"/>
                <a:ea typeface="Gulim" panose="020B0600000101010101" pitchFamily="34" charset="-127"/>
              </a:rPr>
              <a:t>By 2020 50% of all searches on internet will be voice searches (Wix)</a:t>
            </a:r>
            <a:endParaRPr lang="es-ES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Global revenues from AI for enterprise applications is projected to grow from $1.62B in 2018 to $31.2B in 2025 (Forbes)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The 4th Industrial Revolution (II)- some figures</a:t>
            </a:r>
          </a:p>
        </p:txBody>
      </p:sp>
    </p:spTree>
    <p:extLst>
      <p:ext uri="{BB962C8B-B14F-4D97-AF65-F5344CB8AC3E}">
        <p14:creationId xmlns:p14="http://schemas.microsoft.com/office/powerpoint/2010/main" val="4238490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The science and engineering of making intelligent machines, especially intelligent computer programs“ (John McCarthy)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Not something “that new “ – IBM’s Deep blue in 1996.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From purely “Reactive” to “Self-aware”.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Evolution propelled by the combination of data, computing capacity and connectivity and the confluence of 4 advancing technologies.</a:t>
            </a:r>
          </a:p>
          <a:p>
            <a:pPr marL="0" indent="0">
              <a:buNone/>
            </a:pPr>
            <a:endParaRPr lang="en-US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Machine Processing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Machine Learning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Machine Perception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Machine Contro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Artificial Intelligence (AI)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483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Under construction - 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European Parliament resolution of 16 February 2017, with recommendations to the Commission on Civil Law Rules on Robotics (2015/2103(INL)).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Regulatory Agency 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Electronic legal personality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Responsibility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Compensation Fund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Ethic Code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Security by Design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IP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Tax and Social Security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Areas that may be impacting current laws (eg Product Liability Directive  or GDPR)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AI- Legal Framework Reference</a:t>
            </a:r>
            <a:endParaRPr lang="fr-FR" sz="2800" dirty="0"/>
          </a:p>
        </p:txBody>
      </p:sp>
      <p:pic>
        <p:nvPicPr>
          <p:cNvPr id="7" name="Graphic 6" descr="Tools">
            <a:extLst>
              <a:ext uri="{FF2B5EF4-FFF2-40B4-BE49-F238E27FC236}">
                <a16:creationId xmlns:a16="http://schemas.microsoft.com/office/drawing/2014/main" id="{EBF0A7AC-1EE4-490A-89E2-E3524B7D5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1399" y="1646238"/>
            <a:ext cx="606035" cy="60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5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s-ES" sz="2000" dirty="0">
                <a:latin typeface="Gulim" panose="020B0600000101010101" pitchFamily="34" charset="-127"/>
                <a:ea typeface="Gulim" panose="020B0600000101010101" pitchFamily="34" charset="-127"/>
              </a:rPr>
              <a:t>Concept of  connecting any device to the Internet (and/or to each other) and their ability to send and receive data via the Internet.</a:t>
            </a:r>
          </a:p>
          <a:p>
            <a:r>
              <a:rPr lang="es-ES" sz="2000" dirty="0"/>
              <a:t> </a:t>
            </a:r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Not something “that new “ – ATM's, some of the first IoT starting back in 1974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Consumer Internet of Things (CIoT)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Smart home automation (e.g. smart thermostats), 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Personal healthcare (e.g. wearable health trackers and fitness devices),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Entertainment (e.g. smart TV and virtual reality headsets), 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Home appliances, 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Connected vehicles, etc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Industrial Internet of Things (IIoT)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Waste management, 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Smart lighting, 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Connected manufacturing devices, 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Logistics, etc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Internet of Things (IoT)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634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Lacking a unified  legal corpus.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Diversity of aspects impacted by the development of IoT: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Interconnectivity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Standardization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Use of platforms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Data Protection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Cybersecurity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IP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Some of the relevant initiatives and legislation within the EU scope: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Horizon 2020 Work Programme - Internet of Things large scale pilots. EU Commission, 2016-2017 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The Directive on security of network and information systems (NIS Directive), 2016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Single Digital Market Strategy, 2015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GDPR</a:t>
            </a:r>
          </a:p>
          <a:p>
            <a:endParaRPr lang="en-US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IoT - Legal Framework Reference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5315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For the time being...  not a legal person.</a:t>
            </a: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But rather a combination of:</a:t>
            </a:r>
          </a:p>
          <a:p>
            <a:pPr marL="457200" lvl="1" indent="0">
              <a:buNone/>
            </a:pPr>
            <a:endParaRPr lang="en-US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Data + Hardware + Software</a:t>
            </a:r>
          </a:p>
          <a:p>
            <a:pPr marL="457200" lvl="1" indent="0">
              <a:buNone/>
            </a:pPr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US" sz="2000" dirty="0">
                <a:latin typeface="Gulim" panose="020B0600000101010101" pitchFamily="34" charset="-127"/>
                <a:ea typeface="Gulim" panose="020B0600000101010101" pitchFamily="34" charset="-127"/>
              </a:rPr>
              <a:t>Complexity due to the number of actors involved: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Manufacturer HW/device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SW Developer/App Developer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Manufacturer/parts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Platform provider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Network Provider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Regulator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End user</a:t>
            </a:r>
          </a:p>
          <a:p>
            <a:pPr lvl="1"/>
            <a:r>
              <a:rPr lang="en-US" sz="1600" dirty="0">
                <a:latin typeface="Gulim" panose="020B0600000101010101" pitchFamily="34" charset="-127"/>
                <a:ea typeface="Gulim" panose="020B0600000101010101" pitchFamily="34" charset="-127"/>
              </a:rPr>
              <a:t>Third parties</a:t>
            </a:r>
          </a:p>
          <a:p>
            <a:pPr lvl="1"/>
            <a:endParaRPr lang="en-US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Paris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Contractual Approach (I)</a:t>
            </a:r>
            <a:endParaRPr lang="fr-FR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49B953-061B-4C90-A5C1-1F743C298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407318"/>
            <a:ext cx="40576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267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800</Words>
  <Application>Microsoft Office PowerPoint</Application>
  <PresentationFormat>Grand écran</PresentationFormat>
  <Paragraphs>142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Gulim</vt:lpstr>
      <vt:lpstr>Arial</vt:lpstr>
      <vt:lpstr>Calibri</vt:lpstr>
      <vt:lpstr>Thème Office</vt:lpstr>
      <vt:lpstr>Présentation PowerPoint</vt:lpstr>
      <vt:lpstr>Legal Challenges of AI and IoT- Index</vt:lpstr>
      <vt:lpstr>The 4th Industrial Revolution (I)</vt:lpstr>
      <vt:lpstr>The 4th Industrial Revolution (II)- some figures</vt:lpstr>
      <vt:lpstr>Artificial Intelligence (AI)</vt:lpstr>
      <vt:lpstr>AI- Legal Framework Reference</vt:lpstr>
      <vt:lpstr>Internet of Things (IoT)</vt:lpstr>
      <vt:lpstr>IoT - Legal Framework Reference</vt:lpstr>
      <vt:lpstr>Contractual Approach (I)</vt:lpstr>
      <vt:lpstr>Contractual Approach (II)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36</cp:revision>
  <dcterms:created xsi:type="dcterms:W3CDTF">2018-04-20T10:45:39Z</dcterms:created>
  <dcterms:modified xsi:type="dcterms:W3CDTF">2018-06-01T12:09:09Z</dcterms:modified>
</cp:coreProperties>
</file>